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8"/>
  </p:notesMasterIdLst>
  <p:sldIdLst>
    <p:sldId id="336" r:id="rId2"/>
    <p:sldId id="355" r:id="rId3"/>
    <p:sldId id="357" r:id="rId4"/>
    <p:sldId id="356" r:id="rId5"/>
    <p:sldId id="358" r:id="rId6"/>
    <p:sldId id="349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82D5"/>
    <a:srgbClr val="006699"/>
    <a:srgbClr val="09ADFF"/>
    <a:srgbClr val="21C5FF"/>
    <a:srgbClr val="0099CC"/>
    <a:srgbClr val="0099FF"/>
    <a:srgbClr val="336699"/>
    <a:srgbClr val="CC66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effectLst/>
              </a:defRPr>
            </a:lvl1pPr>
          </a:lstStyle>
          <a:p>
            <a:pPr>
              <a:defRPr/>
            </a:pPr>
            <a:fld id="{2340F870-9A40-45BA-9A36-53861799A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84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2246380"/>
            <a:ext cx="9144000" cy="46116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  <a:gs pos="0">
                <a:schemeClr val="bg1">
                  <a:lumMod val="7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015" y="217488"/>
            <a:ext cx="2133667" cy="2133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 userDrawn="1"/>
        </p:nvCxnSpPr>
        <p:spPr bwMode="auto">
          <a:xfrm>
            <a:off x="0" y="438150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D46458-0C85-4099-A81A-39034CB1730A}" type="datetime3">
              <a:rPr lang="en-US" smtClean="0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1904 Access Networks Working Group, City, Country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CA62-B8E6-4E4B-A423-48D9DFD16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4552950"/>
            <a:ext cx="7667625" cy="17335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33362" y="2476499"/>
            <a:ext cx="8677275" cy="1743075"/>
          </a:xfrm>
          <a:effectLst/>
        </p:spPr>
        <p:txBody>
          <a:bodyPr/>
          <a:lstStyle>
            <a:lvl1pPr algn="ctr">
              <a:defRPr sz="4400">
                <a:solidFill>
                  <a:srgbClr val="006699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1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7FE4F-569A-43BD-AA36-567C8EBE2810}" type="datetime3">
              <a:rPr lang="en-US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1904 Access Networks Working Group, City, Country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9CC-DE02-4760-84E4-555D6BAC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AA5E7-B236-49C3-A73F-54AB85C3ABD7}" type="datetime3">
              <a:rPr lang="en-US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1904 Access Networks Working Group, City, Country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6948A-806D-4E89-BDD2-65442B352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25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895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E1D46458-0C85-4099-A81A-39034CB1730A}" type="datetime3">
              <a:rPr lang="en-US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0275" y="6477000"/>
            <a:ext cx="518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 smtClean="0"/>
              <a:t>IEEE 1904 Access Networks Working Group, City, Country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4770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27C6CA62-B8E6-4E4B-A423-48D9DFD1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8575"/>
            <a:ext cx="867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752475"/>
          </a:xfrm>
          <a:prstGeom prst="rect">
            <a:avLst/>
          </a:prstGeom>
          <a:solidFill>
            <a:srgbClr val="00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76538"/>
            <a:ext cx="2611438" cy="609744"/>
          </a:xfrm>
          <a:prstGeom prst="rect">
            <a:avLst/>
          </a:prstGeom>
          <a:noFill/>
          <a:ln>
            <a:noFill/>
          </a:ln>
          <a:effectLst>
            <a:outerShdw blurRad="152400" dir="2700000" algn="ctr" rotWithShape="0">
              <a:srgbClr val="09AD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49" r:id="rId2"/>
    <p:sldLayoutId id="21474840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Char char="–"/>
        <a:defRPr sz="2400">
          <a:solidFill>
            <a:srgbClr val="5982D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Char char="•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Font typeface="Verdana" pitchFamily="34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82D5"/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7FE4F-569A-43BD-AA36-567C8EBE2810}" type="datetime3">
              <a:rPr lang="en-US" smtClean="0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IEEE 1904 Access Networks Working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Richard Maiden - Altera Corporation</a:t>
            </a:r>
          </a:p>
          <a:p>
            <a:r>
              <a:rPr lang="en-US" dirty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December 2015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opologies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9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Similar to CPRI ‘Service Access Points’</a:t>
            </a:r>
          </a:p>
          <a:p>
            <a:r>
              <a:rPr lang="en-US" sz="2400" dirty="0" smtClean="0"/>
              <a:t>A ‘Link’ is a physical connection</a:t>
            </a:r>
          </a:p>
          <a:p>
            <a:r>
              <a:rPr lang="en-US" sz="2400" dirty="0" smtClean="0"/>
              <a:t>With 3 possible logical connections (Flow types)</a:t>
            </a:r>
          </a:p>
          <a:p>
            <a:pPr lvl="1"/>
            <a:r>
              <a:rPr lang="en-US" sz="1600" dirty="0" err="1" smtClean="0"/>
              <a:t>RoE</a:t>
            </a:r>
            <a:r>
              <a:rPr lang="en-US" sz="1600" dirty="0" smtClean="0"/>
              <a:t> Timing Packets</a:t>
            </a:r>
          </a:p>
          <a:p>
            <a:pPr lvl="1"/>
            <a:r>
              <a:rPr lang="en-US" sz="1600" dirty="0" err="1" smtClean="0"/>
              <a:t>RoE</a:t>
            </a:r>
            <a:r>
              <a:rPr lang="en-US" sz="1600" dirty="0" smtClean="0"/>
              <a:t> Control Packets</a:t>
            </a:r>
          </a:p>
          <a:p>
            <a:pPr lvl="1"/>
            <a:r>
              <a:rPr lang="en-US" sz="1600" dirty="0" err="1" smtClean="0"/>
              <a:t>RoE</a:t>
            </a:r>
            <a:r>
              <a:rPr lang="en-US" sz="1600" dirty="0" smtClean="0"/>
              <a:t> Data Packets</a:t>
            </a:r>
          </a:p>
          <a:p>
            <a:pPr lvl="1"/>
            <a:r>
              <a:rPr lang="en-US" sz="1600" i="1" dirty="0" smtClean="0"/>
              <a:t>Each is optional</a:t>
            </a:r>
          </a:p>
          <a:p>
            <a:pPr lvl="1"/>
            <a:r>
              <a:rPr lang="en-US" sz="1600" i="1" dirty="0" smtClean="0"/>
              <a:t>Each may or may not share the same </a:t>
            </a:r>
            <a:r>
              <a:rPr lang="en-US" sz="1600" i="1" dirty="0" err="1" smtClean="0"/>
              <a:t>flowID</a:t>
            </a:r>
            <a:endParaRPr lang="en-US" sz="1600" i="1" dirty="0" smtClean="0"/>
          </a:p>
          <a:p>
            <a:r>
              <a:rPr lang="en-US" sz="2000" dirty="0" smtClean="0"/>
              <a:t>It may have multiple hops</a:t>
            </a:r>
          </a:p>
          <a:p>
            <a:r>
              <a:rPr lang="en-US" sz="2000" dirty="0" err="1" smtClean="0"/>
              <a:t>RoE</a:t>
            </a:r>
            <a:r>
              <a:rPr lang="en-US" sz="2000" dirty="0" smtClean="0"/>
              <a:t> differences,</a:t>
            </a:r>
          </a:p>
          <a:p>
            <a:pPr lvl="1"/>
            <a:r>
              <a:rPr lang="en-US" sz="1600" dirty="0" smtClean="0"/>
              <a:t>No distinction between REC/RE</a:t>
            </a:r>
          </a:p>
          <a:p>
            <a:pPr lvl="1"/>
            <a:r>
              <a:rPr lang="en-US" sz="1600" dirty="0" smtClean="0"/>
              <a:t>Each node may or may not be an end-point</a:t>
            </a:r>
          </a:p>
          <a:p>
            <a:pPr lvl="1"/>
            <a:r>
              <a:rPr lang="en-US" sz="1600" dirty="0" smtClean="0"/>
              <a:t>Flows are </a:t>
            </a:r>
            <a:r>
              <a:rPr lang="en-US" sz="1600" dirty="0" err="1" smtClean="0"/>
              <a:t>uni</a:t>
            </a:r>
            <a:r>
              <a:rPr lang="en-US" sz="1600" dirty="0" smtClean="0"/>
              <a:t>-directional (defined as UL/DL/Bi-directional)</a:t>
            </a:r>
          </a:p>
          <a:p>
            <a:pPr lvl="1"/>
            <a:r>
              <a:rPr lang="en-US" sz="1600" dirty="0" smtClean="0"/>
              <a:t>Flows may or may not be terminated (a transparent Ethernet switch)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7FE4F-569A-43BD-AA36-567C8EBE2810}" type="datetime3">
              <a:rPr lang="en-US" smtClean="0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IEEE 1904 Access Networks Working Group, </a:t>
            </a:r>
            <a:r>
              <a:rPr lang="en-US" dirty="0" smtClean="0"/>
              <a:t>San Jose, USA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Connections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7FE4F-569A-43BD-AA36-567C8EBE2810}" type="datetime3">
              <a:rPr lang="en-US" smtClean="0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1904 Access Networks Working Group, City, Country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549" y="3587845"/>
            <a:ext cx="3761369" cy="270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50771" y="4399613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RoE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09479" y="5923083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CPRI</a:t>
            </a:r>
            <a:endParaRPr lang="en-US" sz="2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14" y="1063535"/>
            <a:ext cx="5673343" cy="317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48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Topologies (as CPRI)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Point-to-point</a:t>
            </a:r>
          </a:p>
          <a:p>
            <a:endParaRPr lang="en-US" dirty="0" smtClean="0"/>
          </a:p>
          <a:p>
            <a:r>
              <a:rPr lang="en-US" dirty="0" smtClean="0"/>
              <a:t>Multiple point-to-point (star)</a:t>
            </a:r>
          </a:p>
          <a:p>
            <a:endParaRPr lang="en-US" dirty="0" smtClean="0"/>
          </a:p>
          <a:p>
            <a:r>
              <a:rPr lang="en-US" dirty="0" smtClean="0"/>
              <a:t>Chain</a:t>
            </a:r>
          </a:p>
          <a:p>
            <a:endParaRPr lang="en-US" dirty="0" smtClean="0"/>
          </a:p>
          <a:p>
            <a:r>
              <a:rPr lang="en-US" dirty="0" smtClean="0"/>
              <a:t>Tree</a:t>
            </a:r>
          </a:p>
          <a:p>
            <a:endParaRPr lang="en-US" dirty="0" smtClean="0"/>
          </a:p>
          <a:p>
            <a:r>
              <a:rPr lang="en-US" dirty="0" smtClean="0"/>
              <a:t>Ring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7FE4F-569A-43BD-AA36-567C8EBE2810}" type="datetime3">
              <a:rPr lang="en-US" smtClean="0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1904 Access Networks Working Group, City, Country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727" y="907626"/>
            <a:ext cx="20764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732" y="1939815"/>
            <a:ext cx="20764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660" y="3590657"/>
            <a:ext cx="20764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040" y="2888088"/>
            <a:ext cx="2619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040" y="4846883"/>
            <a:ext cx="16287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549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logical connection definitions</a:t>
            </a:r>
          </a:p>
          <a:p>
            <a:endParaRPr lang="en-US" dirty="0"/>
          </a:p>
          <a:p>
            <a:r>
              <a:rPr lang="en-US" dirty="0" smtClean="0"/>
              <a:t>Accept supported topologies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7FE4F-569A-43BD-AA36-567C8EBE2810}" type="datetime3">
              <a:rPr lang="en-US" smtClean="0"/>
              <a:pPr>
                <a:defRPr/>
              </a:pPr>
              <a:t>8 December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1904 Access Networks Working Group, City, Country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65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D3633-7A79-4899-981C-57CF7336BC8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Thank-you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785" y="4974475"/>
            <a:ext cx="2907792" cy="69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67374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185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1_Default Design</vt:lpstr>
      <vt:lpstr>Topologies</vt:lpstr>
      <vt:lpstr>Logical Connections</vt:lpstr>
      <vt:lpstr>Logical Connections</vt:lpstr>
      <vt:lpstr>Topologies (as CPRI)</vt:lpstr>
      <vt:lpstr>Motion</vt:lpstr>
      <vt:lpstr>Thank-you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2010-02-11T01:52:31Z</dcterms:created>
  <dcterms:modified xsi:type="dcterms:W3CDTF">2015-12-09T02:32:00Z</dcterms:modified>
</cp:coreProperties>
</file>